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drawings/drawing1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96" r:id="rId4"/>
    <p:sldId id="398" r:id="rId5"/>
    <p:sldId id="260" r:id="rId6"/>
    <p:sldId id="397" r:id="rId7"/>
    <p:sldId id="400" r:id="rId8"/>
    <p:sldId id="401" r:id="rId9"/>
    <p:sldId id="402" r:id="rId10"/>
    <p:sldId id="399" r:id="rId11"/>
    <p:sldId id="261" r:id="rId12"/>
    <p:sldId id="262" r:id="rId13"/>
    <p:sldId id="263" r:id="rId14"/>
    <p:sldId id="264" r:id="rId15"/>
    <p:sldId id="265" r:id="rId16"/>
    <p:sldId id="404" r:id="rId17"/>
    <p:sldId id="403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uljour\AppData\Local\Microsoft\Windows\INetCache\Content.Outlook\KSS00VPB\Classeur1%20(0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r>
              <a:rPr lang="fr-FR" b="1" dirty="0">
                <a:solidFill>
                  <a:schemeClr val="accent1"/>
                </a:solidFill>
              </a:rPr>
              <a:t>Morocco export</a:t>
            </a:r>
          </a:p>
          <a:p>
            <a:pPr>
              <a:defRPr b="1">
                <a:solidFill>
                  <a:schemeClr val="accent1"/>
                </a:solidFill>
              </a:defRPr>
            </a:pPr>
            <a:r>
              <a:rPr lang="fr-FR" b="1" dirty="0">
                <a:solidFill>
                  <a:schemeClr val="accent1"/>
                </a:solidFill>
              </a:rPr>
              <a:t>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Feuil2!$A$3:$A$10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Feuil2!$D$3:$D$10</c:f>
              <c:numCache>
                <c:formatCode>_-* #\ ##0.00\ _D_H_-;\-* #\ ##0.00\ _D_H_-;_-* "-"??\ _D_H_-;_-@_-</c:formatCode>
                <c:ptCount val="8"/>
                <c:pt idx="0">
                  <c:v>0.82569309475092456</c:v>
                </c:pt>
                <c:pt idx="1">
                  <c:v>1.2370403650564501</c:v>
                </c:pt>
                <c:pt idx="2">
                  <c:v>1.2989104704018049</c:v>
                </c:pt>
                <c:pt idx="3">
                  <c:v>0.75634667177685666</c:v>
                </c:pt>
                <c:pt idx="4">
                  <c:v>0.64358986498183135</c:v>
                </c:pt>
                <c:pt idx="5">
                  <c:v>1.2117231561374131</c:v>
                </c:pt>
                <c:pt idx="6">
                  <c:v>1.7716269303525192</c:v>
                </c:pt>
                <c:pt idx="7">
                  <c:v>0.88230391990195101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EF-4EF4-A4EF-6C1C5C6BE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4303056"/>
        <c:axId val="2013693888"/>
      </c:lineChart>
      <c:catAx>
        <c:axId val="201430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13693888"/>
        <c:crosses val="autoZero"/>
        <c:auto val="1"/>
        <c:lblAlgn val="ctr"/>
        <c:lblOffset val="100"/>
        <c:noMultiLvlLbl val="0"/>
      </c:catAx>
      <c:valAx>
        <c:axId val="2013693888"/>
        <c:scaling>
          <c:orientation val="minMax"/>
        </c:scaling>
        <c:delete val="0"/>
        <c:axPos val="l"/>
        <c:numFmt formatCode="_-* #\ ##0.00\ _D_H_-;\-* #\ ##0.00\ _D_H_-;_-* &quot;-&quot;??\ _D_H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1430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400" b="1" i="0" u="none" strike="noStrike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r>
              <a:rPr lang="fr-FR" sz="1400" b="1" i="0" u="none" strike="noStrike" kern="1200" spc="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Morocco Import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fr-FR" sz="1400" b="1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Feuil2!$A$3:$A$10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Feuil2!$G$3:$G$10</c:f>
              <c:numCache>
                <c:formatCode>_-* #\ ##0.0\ _€_-;\-* #\ ##0.0\ _€_-;_-* "-"??\ _€_-;_-@_-</c:formatCode>
                <c:ptCount val="8"/>
                <c:pt idx="0">
                  <c:v>0.67209030711864082</c:v>
                </c:pt>
                <c:pt idx="1">
                  <c:v>0.68028871054221163</c:v>
                </c:pt>
                <c:pt idx="2">
                  <c:v>0.9491442766221917</c:v>
                </c:pt>
                <c:pt idx="3">
                  <c:v>1.2343470186599936</c:v>
                </c:pt>
                <c:pt idx="4">
                  <c:v>0.38998152823390503</c:v>
                </c:pt>
                <c:pt idx="5">
                  <c:v>0.47387670821010441</c:v>
                </c:pt>
                <c:pt idx="6">
                  <c:v>0.40665711146842443</c:v>
                </c:pt>
                <c:pt idx="7">
                  <c:v>0.45291499349344794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6B-4BEE-9219-CBA168278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9258624"/>
        <c:axId val="446012400"/>
      </c:lineChart>
      <c:catAx>
        <c:axId val="208925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6012400"/>
        <c:crosses val="autoZero"/>
        <c:auto val="1"/>
        <c:lblAlgn val="ctr"/>
        <c:lblOffset val="100"/>
        <c:noMultiLvlLbl val="0"/>
      </c:catAx>
      <c:valAx>
        <c:axId val="446012400"/>
        <c:scaling>
          <c:orientation val="minMax"/>
        </c:scaling>
        <c:delete val="0"/>
        <c:axPos val="l"/>
        <c:numFmt formatCode="_-* #\ ##0.0\ _€_-;\-* #\ ##0.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8925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0.6312</cdr:x>
      <cdr:y>0.37376</cdr:y>
    </cdr:from>
    <cdr:to>
      <cdr:x>0.92392</cdr:x>
      <cdr:y>0.4849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0A71F7B3-C39F-4165-8D6A-F9F90F017CBE}"/>
            </a:ext>
          </a:extLst>
        </cdr:cNvPr>
        <cdr:cNvSpPr/>
      </cdr:nvSpPr>
      <cdr:spPr>
        <a:xfrm xmlns:a="http://schemas.openxmlformats.org/drawingml/2006/main">
          <a:off x="3168398" y="1242018"/>
          <a:ext cx="1469377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b="1" dirty="0" err="1">
              <a:solidFill>
                <a:srgbClr val="C00000"/>
              </a:solidFill>
            </a:rPr>
            <a:t>Average</a:t>
          </a:r>
          <a:r>
            <a:rPr lang="fr-FR" b="1" dirty="0">
              <a:solidFill>
                <a:srgbClr val="C00000"/>
              </a:solidFill>
            </a:rPr>
            <a:t> 0.8%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72955-9F29-4F78-8498-213B9BEB5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6E2F88-6D4B-4001-8AF6-01155F89B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38CBDA-602A-47A0-8F71-E7360779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97B5FD-3212-4A8B-B543-346ABA5A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5AEE7E-8040-4F30-8AA7-BEFEFB74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45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A7EBC5-B375-4AE6-8CE5-3EBEE126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B5053E-FC0C-4483-A6C8-D5BD12F84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4A713-94EA-4F2E-AF78-2913EF7A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FC04E-3C31-470E-8CDA-CE2EFE2D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0E0FE7-983C-43C2-819B-C82FC6F9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7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1DC2FF-41A3-4234-9449-FD8FEC238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A61D03-A20E-43AF-8DD0-EA462851C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0917B3-286C-4B6D-A809-35E5BC2A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03CEF3-40A2-4F0C-957F-33270870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245FA3-E488-4BFE-AA73-D64728AD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75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5AC5B-BC11-4B12-AF6F-6B21DDF4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DB9F89-5C7E-4581-B548-8FD273C14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DB9C65-D420-4D87-81FF-BD1B9153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70A8B8-E027-449D-BE28-98FE97D8D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DA6B9C-7806-43BF-8A13-E006DEE4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61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ADA0B-803E-4D37-9BCC-9643DB34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3EEE27-C5D9-47C0-9E80-3AC960E4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CA3D03-1CB1-490D-9E46-6B22AD38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325BFF-2A97-4392-87E4-938ECA84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3BE20-1151-4FEA-9B56-D4D6A88F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76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7D1CAB-82A4-4AE3-889B-5A09E05A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FCF340-E14C-4B06-9A24-45D6A3A48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A12640-2020-47A2-90CF-3DF1F9B78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12FE38-E82C-4CA7-B05B-26B09961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97E83C-1B87-42CF-BE6F-ACAC7F3C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0052CD-CB32-4BEF-8869-DD1B3BF8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37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B60A0-339A-4321-B959-AF0A8C2D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BCAE5E-7740-4669-8034-276D093EA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8251B8-2763-4892-927F-97BCF0F8A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1E3348-70B3-4573-AAF5-581218585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8D0DE4A-E142-4529-BE5B-E25C88C2F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EF459E5-EF65-4748-A106-4A3856E7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93A78-A946-48D1-BB51-F641D051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A45F7F-E19F-4B34-B4FF-F097617C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B8DB7-3C0B-438A-B31D-BF112A34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E2A12B-5EEB-48FF-A9DA-460FBD2B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615A5E-0C7B-4EB8-AAC2-570D08B1C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92588C-D3D9-4240-8E84-3FD9845D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91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B09CD4-567F-4695-8E56-FB5730AC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E58DE5-FEA4-4565-9DBA-2D2B0F950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E6751E-8C2E-4956-8A20-C4F2CD96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1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B94603-E44B-4F43-AF06-D06821CB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30D1DC-E96F-45F0-A5DB-6388CB9D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225190-926C-48F1-8B55-863CFF938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699B2F-E160-4BA9-A10A-AB173923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0CA05A-88F6-4E40-AEDB-25C72FB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01D73B-1ED8-436A-9A9E-2FA8B4CF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6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8BDCB-F61F-4450-AB71-E3943FF8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8AA811-BD28-470D-A1C9-DEDF6AF94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965AB5-5857-4AB6-93CD-FEC18B4CC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8DEB15-30ED-4916-9C11-98F4FB72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594B0C-C664-4478-956D-43E48157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5CA406-7976-475D-B839-8A37E704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7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D60BD5-32E4-4165-9EBA-EB22F1B13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0D579E-3C3A-4139-AFB1-852E32659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E85434-9548-4518-8C82-15FA6E75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74C7-CA13-45F9-9DEA-4AE0BBD26CDE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B1AF2-FBA2-40EE-AB4B-23D3FDCA3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7933B-D12C-4E58-A0A8-1C474739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BFD91-A6D0-4367-A0E5-068A37967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10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ouljourh@gmail.com" TargetMode="External"/><Relationship Id="rId4" Type="http://schemas.openxmlformats.org/officeDocument/2006/relationships/hyperlink" Target="mailto:ouljour@oc.gov.m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AB2185-3A67-4DBD-A99B-1D5BA506B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3286654"/>
            <a:ext cx="9144000" cy="1105430"/>
          </a:xfrm>
        </p:spPr>
        <p:txBody>
          <a:bodyPr/>
          <a:lstStyle/>
          <a:p>
            <a:r>
              <a:rPr lang="ar-MA" dirty="0"/>
              <a:t>نظام التجارة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6DDC1A-E48A-494E-B8A6-114064DFB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4667" y="1504157"/>
            <a:ext cx="9144000" cy="1655762"/>
          </a:xfrm>
        </p:spPr>
        <p:txBody>
          <a:bodyPr/>
          <a:lstStyle/>
          <a:p>
            <a:r>
              <a:rPr lang="en-US" dirty="0"/>
              <a:t>International Workshop on Updated Recommendations in the Trade Statistics Manuals – IMTS 2026 and MSITS 2026, Muscat, Oman, 14-16 April 2025</a:t>
            </a:r>
            <a:endParaRPr lang="fr-FR" dirty="0"/>
          </a:p>
        </p:txBody>
      </p:sp>
      <p:pic>
        <p:nvPicPr>
          <p:cNvPr id="4" name="Picture 1364031570" descr="شعار أبيض وأسود&#10;&#10;الوصف الذي تم إنشاؤه تلقائيا">
            <a:extLst>
              <a:ext uri="{FF2B5EF4-FFF2-40B4-BE49-F238E27FC236}">
                <a16:creationId xmlns:a16="http://schemas.microsoft.com/office/drawing/2014/main" id="{FDD395F1-6744-4C47-218A-2C1943D8789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5" t="23161" r="14880" b="30580"/>
          <a:stretch/>
        </p:blipFill>
        <p:spPr>
          <a:xfrm>
            <a:off x="2894542" y="2509838"/>
            <a:ext cx="2510155" cy="417830"/>
          </a:xfrm>
          <a:prstGeom prst="rect">
            <a:avLst/>
          </a:prstGeom>
        </p:spPr>
      </p:pic>
      <p:pic>
        <p:nvPicPr>
          <p:cNvPr id="5" name="Picture 4" descr="خلفية سوداء بنص أبيض&#10;&#10;الوصف الذي تم إنشاؤه تلقائيا">
            <a:extLst>
              <a:ext uri="{FF2B5EF4-FFF2-40B4-BE49-F238E27FC236}">
                <a16:creationId xmlns:a16="http://schemas.microsoft.com/office/drawing/2014/main" id="{E9076869-99B1-45B5-87D3-E771874243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517" y="2290763"/>
            <a:ext cx="204787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CDBAF8F-5FA1-4CC2-B852-7EA1ED126EC3}"/>
              </a:ext>
            </a:extLst>
          </p:cNvPr>
          <p:cNvSpPr txBox="1"/>
          <p:nvPr/>
        </p:nvSpPr>
        <p:spPr>
          <a:xfrm>
            <a:off x="1557867" y="4430513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spcBef>
                <a:spcPts val="0"/>
              </a:spcBef>
            </a:pPr>
            <a:r>
              <a:rPr lang="ar-MA" sz="1600" b="1" dirty="0" err="1"/>
              <a:t>أولجور</a:t>
            </a:r>
            <a:r>
              <a:rPr lang="ar-MA" sz="1600" b="1" dirty="0"/>
              <a:t> الحسين</a:t>
            </a:r>
            <a:endParaRPr lang="fr-FR" sz="1600" b="1" dirty="0"/>
          </a:p>
          <a:p>
            <a:pPr algn="ctr" rtl="1"/>
            <a:r>
              <a:rPr lang="ar-MA" sz="1600" b="1" dirty="0"/>
              <a:t>مكتب الصرف</a:t>
            </a:r>
          </a:p>
          <a:p>
            <a:pPr algn="ctr" rtl="1">
              <a:spcBef>
                <a:spcPts val="0"/>
              </a:spcBef>
            </a:pPr>
            <a:r>
              <a:rPr lang="ar-MA" sz="1600" b="1" dirty="0"/>
              <a:t>المغرب</a:t>
            </a:r>
            <a:endParaRPr lang="fr-FR" sz="1600" b="1" dirty="0"/>
          </a:p>
          <a:p>
            <a:pPr algn="ctr" rtl="1">
              <a:spcBef>
                <a:spcPts val="0"/>
              </a:spcBef>
            </a:pPr>
            <a:r>
              <a:rPr lang="fr-FR" sz="1600" b="1" dirty="0">
                <a:hlinkClick r:id="rId4"/>
              </a:rPr>
              <a:t>ouljour@oc.gov.ma</a:t>
            </a:r>
            <a:endParaRPr lang="fr-FR" sz="1600" b="1" dirty="0"/>
          </a:p>
          <a:p>
            <a:pPr algn="ctr" rtl="1">
              <a:spcBef>
                <a:spcPts val="0"/>
              </a:spcBef>
            </a:pPr>
            <a:r>
              <a:rPr lang="fr-FR" sz="1600" b="1" dirty="0">
                <a:hlinkClick r:id="rId5"/>
              </a:rPr>
              <a:t>ouljourh@gmail.com</a:t>
            </a:r>
            <a:endParaRPr lang="fr-FR" sz="1600" b="1" dirty="0"/>
          </a:p>
          <a:p>
            <a:pPr algn="ctr" rtl="1">
              <a:spcBef>
                <a:spcPts val="0"/>
              </a:spcBef>
            </a:pPr>
            <a:endParaRPr lang="ar-MA" sz="1600" b="1" dirty="0"/>
          </a:p>
        </p:txBody>
      </p:sp>
    </p:spTree>
    <p:extLst>
      <p:ext uri="{BB962C8B-B14F-4D97-AF65-F5344CB8AC3E}">
        <p14:creationId xmlns:p14="http://schemas.microsoft.com/office/powerpoint/2010/main" val="2684154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1350" y="2743204"/>
            <a:ext cx="5924549" cy="461665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/>
          <a:p>
            <a:pPr algn="r" defTabSz="457200" rtl="1"/>
            <a:r>
              <a:rPr lang="ar-MA" sz="3200" b="1" dirty="0">
                <a:solidFill>
                  <a:schemeClr val="tx2"/>
                </a:solidFill>
              </a:rPr>
              <a:t>النظام الإحصائي للتجارة الخارجية المغربية </a:t>
            </a:r>
          </a:p>
        </p:txBody>
      </p:sp>
    </p:spTree>
    <p:extLst>
      <p:ext uri="{BB962C8B-B14F-4D97-AF65-F5344CB8AC3E}">
        <p14:creationId xmlns:p14="http://schemas.microsoft.com/office/powerpoint/2010/main" val="3668851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76551" y="484094"/>
            <a:ext cx="6702237" cy="1116106"/>
          </a:xfrm>
          <a:noFill/>
        </p:spPr>
        <p:txBody>
          <a:bodyPr vert="horz" lIns="91440" tIns="45720" rIns="91440" bIns="45720" rtlCol="0" anchor="t" anchorCtr="0">
            <a:noAutofit/>
          </a:bodyPr>
          <a:lstStyle/>
          <a:p>
            <a:pPr algn="ctr"/>
            <a:r>
              <a:rPr lang="ar-M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</a:t>
            </a:r>
            <a:r>
              <a:rPr lang="ar-MA" sz="3200" b="1" dirty="0">
                <a:solidFill>
                  <a:schemeClr val="tx2"/>
                </a:solidFill>
              </a:rPr>
              <a:t>طاق ووقت التسجيل</a:t>
            </a:r>
            <a:br>
              <a:rPr lang="fr-FR" sz="3200" dirty="0">
                <a:solidFill>
                  <a:schemeClr val="tx2"/>
                </a:solidFill>
              </a:rPr>
            </a:br>
            <a:br>
              <a:rPr lang="fr-FR" sz="3200" b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</a:br>
            <a:endParaRPr lang="fr-FR" sz="32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2475" y="1847851"/>
            <a:ext cx="7556313" cy="4114799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MA" sz="3600" b="1" dirty="0">
                <a:solidFill>
                  <a:schemeClr val="tx2"/>
                </a:solidFill>
              </a:rPr>
              <a:t>النطاق</a:t>
            </a:r>
            <a:endParaRPr lang="ar-M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Times"/>
            </a:endParaRPr>
          </a:p>
          <a:p>
            <a:pPr marL="0" indent="0" algn="r" rtl="1">
              <a:buFont typeface="Wingdings" pitchFamily="2" charset="2"/>
              <a:buChar char="Ø"/>
            </a:pP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"/>
              </a:rPr>
              <a:t> </a:t>
            </a:r>
            <a:r>
              <a:rPr lang="ar-MA" dirty="0"/>
              <a:t>عموما ، توصي الأمم المتحدة باستخدام نظام التجارة العام لتجميع إحصاءات التجارة </a:t>
            </a:r>
            <a:r>
              <a:rPr lang="ar-MA" dirty="0">
                <a:latin typeface="Times New Roman" charset="0"/>
                <a:cs typeface="Times New Roman" charset="0"/>
              </a:rPr>
              <a:t>الخارجية</a:t>
            </a:r>
            <a:r>
              <a:rPr lang="ar-MA" dirty="0"/>
              <a:t> للبضائع</a:t>
            </a: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"/>
              </a:rPr>
              <a:t>. </a:t>
            </a:r>
          </a:p>
          <a:p>
            <a:pPr marL="0" indent="0" algn="r" rtl="1">
              <a:buFont typeface="Wingdings" pitchFamily="2" charset="2"/>
              <a:buChar char="Ø"/>
            </a:pP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"/>
              </a:rPr>
              <a:t> </a:t>
            </a:r>
            <a:r>
              <a:rPr lang="ar-MA" dirty="0"/>
              <a:t>بموجب هذه التوصية و منذ سنة 2014 والإحصاءات المغربية للتجارة الخارجية للبضائع تسجل جميع السلع التي تزيد من مخزون الموارد المادية التي تدخل ( واردات ) أو تقلله  عندما تترك اقليمه الاقتصادي (الصادرات ) .</a:t>
            </a:r>
          </a:p>
          <a:p>
            <a:pPr algn="r" rtl="1"/>
            <a:r>
              <a:rPr lang="ar-MA" b="1" dirty="0">
                <a:solidFill>
                  <a:schemeClr val="tx2"/>
                </a:solidFill>
              </a:rPr>
              <a:t>وقت التسجيل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MA" dirty="0">
                <a:latin typeface="Times New Roman" charset="0"/>
                <a:cs typeface="Times New Roman" charset="0"/>
              </a:rPr>
              <a:t>تاريخ التسجيل هو تاريخ وضع الاقرار الجمركي لدى ادارة الجمارك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MA" dirty="0">
                <a:latin typeface="Times New Roman" charset="0"/>
                <a:cs typeface="Times New Roman" charset="0"/>
              </a:rPr>
              <a:t>الكهرباء و الفوسفاط  ومشتقاته يتم الاعتماد على المعلومات التكميلية المحصل عليها مباشرة من الشركات المعنية </a:t>
            </a:r>
            <a:endParaRPr lang="fr-FR" dirty="0">
              <a:latin typeface="Times New Roman" charset="0"/>
              <a:cs typeface="Times New Roman" charset="0"/>
            </a:endParaRPr>
          </a:p>
          <a:p>
            <a:pPr marL="0" indent="0" algn="r" rtl="1">
              <a:buFont typeface="Wingdings" pitchFamily="2" charset="2"/>
              <a:buChar char="Ø"/>
            </a:pPr>
            <a:endParaRPr lang="fr-F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16406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22475" y="217906"/>
            <a:ext cx="7556313" cy="830356"/>
          </a:xfrm>
        </p:spPr>
        <p:txBody>
          <a:bodyPr/>
          <a:lstStyle/>
          <a:p>
            <a:pPr algn="ctr"/>
            <a:r>
              <a:rPr lang="ar-MA" sz="2800" b="1" spc="50" dirty="0">
                <a:ln w="11430"/>
                <a:solidFill>
                  <a:schemeClr val="tx2"/>
                </a:solidFill>
                <a:latin typeface="Book Antiqua" pitchFamily="18" charset="0"/>
              </a:rPr>
              <a:t>النظام التجاري المعتمد في المغرب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62188" y="1030894"/>
            <a:ext cx="7258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898525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b="1" dirty="0">
                <a:solidFill>
                  <a:schemeClr val="tx2"/>
                </a:solidFill>
              </a:rPr>
              <a:t>أربع مراحل </a:t>
            </a:r>
            <a:r>
              <a:rPr lang="ar-MA" sz="2000" dirty="0"/>
              <a:t>رئيسية ليتوافق مع المعايير و التوصيات الدولية :</a:t>
            </a:r>
          </a:p>
          <a:p>
            <a:pPr algn="r" defTabSz="898525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ar-MA" sz="2000" dirty="0"/>
          </a:p>
          <a:p>
            <a:pPr algn="r" defTabSz="898525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b="1" u="sng" dirty="0">
                <a:solidFill>
                  <a:schemeClr val="tx2"/>
                </a:solidFill>
              </a:rPr>
              <a:t>المرحلة الأولى</a:t>
            </a:r>
            <a:r>
              <a:rPr lang="ar-MA" sz="2000" dirty="0"/>
              <a:t>:  إلى غاية 1997، نظام التجارة الخاص ، تعريف ضيق </a:t>
            </a:r>
          </a:p>
          <a:p>
            <a:pPr marL="285750" indent="-285750" algn="r" defTabSz="898525" rtl="1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2075" algn="l"/>
                <a:tab pos="274638" algn="l"/>
              </a:tabLst>
            </a:pPr>
            <a:endParaRPr lang="fr-FR" sz="2000" dirty="0"/>
          </a:p>
        </p:txBody>
      </p:sp>
      <p:grpSp>
        <p:nvGrpSpPr>
          <p:cNvPr id="3" name="Groupe 2"/>
          <p:cNvGrpSpPr/>
          <p:nvPr/>
        </p:nvGrpSpPr>
        <p:grpSpPr>
          <a:xfrm>
            <a:off x="2428874" y="2184903"/>
            <a:ext cx="6924676" cy="3882522"/>
            <a:chOff x="904874" y="2184903"/>
            <a:chExt cx="6924676" cy="3882522"/>
          </a:xfrm>
        </p:grpSpPr>
        <p:sp>
          <p:nvSpPr>
            <p:cNvPr id="4" name="Rectangle 3"/>
            <p:cNvSpPr/>
            <p:nvPr/>
          </p:nvSpPr>
          <p:spPr>
            <a:xfrm>
              <a:off x="904876" y="2714625"/>
              <a:ext cx="3752850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المناطق الصناعية الحرة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4876" y="3509962"/>
              <a:ext cx="3752847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أماكن التجهيز الداخلي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657725" y="2714625"/>
              <a:ext cx="3171825" cy="3352800"/>
            </a:xfrm>
            <a:prstGeom prst="rect">
              <a:avLst/>
            </a:prstGeom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منطقة التداول الحر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04874" y="5219700"/>
              <a:ext cx="3752847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المستودعات الجمركية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04875" y="4357687"/>
              <a:ext cx="3752847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المناطق التجارية الحرة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04876" y="2184903"/>
              <a:ext cx="6924674" cy="369636"/>
            </a:xfrm>
            <a:prstGeom prst="rect">
              <a:avLst/>
            </a:prstGeom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سائر العالم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</p:grpSp>
      <p:cxnSp>
        <p:nvCxnSpPr>
          <p:cNvPr id="14" name="Connecteur droit avec flèche 13"/>
          <p:cNvCxnSpPr/>
          <p:nvPr/>
        </p:nvCxnSpPr>
        <p:spPr>
          <a:xfrm>
            <a:off x="8191500" y="2554539"/>
            <a:ext cx="19050" cy="464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534275" y="2554540"/>
            <a:ext cx="0" cy="3982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33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22475" y="179294"/>
            <a:ext cx="7556313" cy="830356"/>
          </a:xfrm>
        </p:spPr>
        <p:txBody>
          <a:bodyPr/>
          <a:lstStyle/>
          <a:p>
            <a:pPr algn="ctr"/>
            <a:r>
              <a:rPr lang="ar-MA" sz="2800" b="1" spc="50" dirty="0">
                <a:ln w="11430"/>
                <a:solidFill>
                  <a:schemeClr val="tx2"/>
                </a:solidFill>
                <a:latin typeface="Book Antiqua" pitchFamily="18" charset="0"/>
              </a:rPr>
              <a:t>النظام التجاري المعتمد في المغرب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74093" y="904874"/>
            <a:ext cx="725805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b="1" u="sng" dirty="0">
                <a:solidFill>
                  <a:schemeClr val="tx2"/>
                </a:solidFill>
              </a:rPr>
              <a:t> المرحلة الثانية </a:t>
            </a:r>
            <a:r>
              <a:rPr lang="ar-MA" sz="2000" dirty="0">
                <a:solidFill>
                  <a:srgbClr val="C3AFCC">
                    <a:lumMod val="75000"/>
                  </a:srgbClr>
                </a:solidFill>
              </a:rPr>
              <a:t>:</a:t>
            </a: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ar-MA" sz="2000" dirty="0">
              <a:solidFill>
                <a:srgbClr val="C3AFCC">
                  <a:lumMod val="75000"/>
                </a:srgbClr>
              </a:solidFill>
            </a:endParaRP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400" dirty="0"/>
              <a:t>منذ عام 1998 ، تم إدماج السلع المستوردة من أجل التجهيز الداخلي : نظام الخاص ، تعريف موسع</a:t>
            </a: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2428875" y="5219701"/>
            <a:ext cx="3752847" cy="8477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dirty="0">
                <a:solidFill>
                  <a:srgbClr val="2B142D"/>
                </a:solidFill>
              </a:rPr>
              <a:t>المستودعات الجمركية</a:t>
            </a:r>
            <a:endParaRPr lang="fr-FR" sz="2000" dirty="0">
              <a:solidFill>
                <a:srgbClr val="2B142D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7748587" y="2554539"/>
            <a:ext cx="19050" cy="464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629525" y="2554540"/>
            <a:ext cx="0" cy="464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238375" y="3857625"/>
            <a:ext cx="4762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2238376" y="3943349"/>
            <a:ext cx="409575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5319712" y="3857627"/>
            <a:ext cx="0" cy="617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252787" y="4166269"/>
            <a:ext cx="19050" cy="1256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e 2"/>
          <p:cNvGrpSpPr/>
          <p:nvPr/>
        </p:nvGrpSpPr>
        <p:grpSpPr>
          <a:xfrm>
            <a:off x="2428876" y="2184903"/>
            <a:ext cx="6972299" cy="3882522"/>
            <a:chOff x="904875" y="2184903"/>
            <a:chExt cx="6972299" cy="3882522"/>
          </a:xfrm>
        </p:grpSpPr>
        <p:sp>
          <p:nvSpPr>
            <p:cNvPr id="4" name="Rectangle 3"/>
            <p:cNvSpPr/>
            <p:nvPr/>
          </p:nvSpPr>
          <p:spPr>
            <a:xfrm>
              <a:off x="904876" y="2714625"/>
              <a:ext cx="3752850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المناطق الصناعية الحرة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4876" y="3509962"/>
              <a:ext cx="3752847" cy="847725"/>
            </a:xfrm>
            <a:prstGeom prst="rect">
              <a:avLst/>
            </a:prstGeom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أماكن التجهيز الداخلي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657725" y="2714625"/>
              <a:ext cx="3171825" cy="3352800"/>
            </a:xfrm>
            <a:prstGeom prst="rect">
              <a:avLst/>
            </a:prstGeom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منطقة التداول الحر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04875" y="4357687"/>
              <a:ext cx="3752847" cy="84772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المناطق التجارية الحرة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52500" y="2184903"/>
              <a:ext cx="6924674" cy="369636"/>
            </a:xfrm>
            <a:prstGeom prst="rect">
              <a:avLst/>
            </a:prstGeom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ar-MA" sz="2000" b="1" dirty="0">
                  <a:solidFill>
                    <a:srgbClr val="2B142D"/>
                  </a:solidFill>
                </a:rPr>
                <a:t>سائر العالم</a:t>
              </a:r>
              <a:endParaRPr lang="fr-FR" sz="2000" b="1" dirty="0">
                <a:solidFill>
                  <a:srgbClr val="2B142D"/>
                </a:solidFill>
              </a:endParaRPr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>
              <a:off x="4414837" y="5505450"/>
              <a:ext cx="4762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Connecteur droit avec flèche 25"/>
          <p:cNvCxnSpPr/>
          <p:nvPr/>
        </p:nvCxnSpPr>
        <p:spPr>
          <a:xfrm>
            <a:off x="5938837" y="4743909"/>
            <a:ext cx="4762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3343275" y="4125245"/>
            <a:ext cx="9526" cy="1256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 flipV="1">
            <a:off x="5438779" y="3857627"/>
            <a:ext cx="9526" cy="617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5903119" y="4880184"/>
            <a:ext cx="547687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5903119" y="5632658"/>
            <a:ext cx="547687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5957887" y="3138487"/>
            <a:ext cx="4762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5934075" y="3260934"/>
            <a:ext cx="547687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8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22475" y="198697"/>
            <a:ext cx="7556313" cy="830356"/>
          </a:xfrm>
        </p:spPr>
        <p:txBody>
          <a:bodyPr/>
          <a:lstStyle/>
          <a:p>
            <a:pPr algn="ctr"/>
            <a:r>
              <a:rPr lang="ar-MA" sz="2800" b="1" spc="50" dirty="0">
                <a:ln w="11430"/>
                <a:solidFill>
                  <a:schemeClr val="tx2"/>
                </a:solidFill>
                <a:latin typeface="Book Antiqua" pitchFamily="18" charset="0"/>
              </a:rPr>
              <a:t>النظام التجاري المعتمد في المغرب</a:t>
            </a:r>
            <a:endParaRPr lang="fr-FR" sz="2800" b="1" spc="50" dirty="0">
              <a:ln w="11430"/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8876" y="2714626"/>
            <a:ext cx="3752850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المناطق الصناعية الحرة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81726" y="2714625"/>
            <a:ext cx="3171825" cy="3352800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منطقة التداول الحر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20737" y="1029053"/>
            <a:ext cx="725805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dirty="0">
                <a:solidFill>
                  <a:prstClr val="black"/>
                </a:solidFill>
              </a:rPr>
              <a:t> </a:t>
            </a:r>
            <a:r>
              <a:rPr lang="ar-MA" sz="2000" b="1" u="sng" dirty="0">
                <a:solidFill>
                  <a:schemeClr val="tx2"/>
                </a:solidFill>
              </a:rPr>
              <a:t>المرحلة الثالثة </a:t>
            </a:r>
            <a:endParaRPr lang="ar-MA" b="1" u="sng" dirty="0">
              <a:solidFill>
                <a:schemeClr val="tx2"/>
              </a:solidFill>
            </a:endParaRP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ar-MA" dirty="0">
              <a:solidFill>
                <a:srgbClr val="C3AFCC">
                  <a:lumMod val="75000"/>
                </a:srgbClr>
              </a:solidFill>
            </a:endParaRP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dirty="0"/>
              <a:t>في عام 2005 ، تم إدماج المبادلات بين المناطق الصناعية الحرة و سائر العالم : نظام الخاص ، تعريف موسع</a:t>
            </a: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6500" y="2184903"/>
            <a:ext cx="6924674" cy="369636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سائر العالم</a:t>
            </a:r>
            <a:endParaRPr lang="fr-FR" sz="2000" b="1" dirty="0">
              <a:solidFill>
                <a:schemeClr val="tx2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7748587" y="2554539"/>
            <a:ext cx="19050" cy="464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7629525" y="2554540"/>
            <a:ext cx="0" cy="464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529137" y="2554539"/>
            <a:ext cx="19050" cy="464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4448176" y="2554539"/>
            <a:ext cx="9525" cy="388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428877" y="3509963"/>
            <a:ext cx="3752847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أماكن التجهيز الداخلي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8875" y="5219701"/>
            <a:ext cx="3752847" cy="8477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dirty="0">
                <a:solidFill>
                  <a:srgbClr val="C3AFCC">
                    <a:lumMod val="50000"/>
                  </a:srgbClr>
                </a:solidFill>
              </a:rPr>
              <a:t>المستودعات الجمركية</a:t>
            </a:r>
            <a:endParaRPr lang="fr-FR" dirty="0">
              <a:solidFill>
                <a:srgbClr val="C3AFCC">
                  <a:lumMod val="50000"/>
                </a:srgb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8876" y="4357688"/>
            <a:ext cx="3752847" cy="8477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dirty="0">
                <a:solidFill>
                  <a:srgbClr val="C3AFCC">
                    <a:lumMod val="50000"/>
                  </a:srgbClr>
                </a:solidFill>
              </a:rPr>
              <a:t>المناطق التجارية الحرة</a:t>
            </a:r>
            <a:endParaRPr lang="fr-FR" dirty="0">
              <a:solidFill>
                <a:srgbClr val="C3AFCC">
                  <a:lumMod val="50000"/>
                </a:srgbClr>
              </a:solidFill>
            </a:endParaRP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3252787" y="4166269"/>
            <a:ext cx="19050" cy="1256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3343275" y="4125245"/>
            <a:ext cx="9526" cy="1256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915026" y="5643562"/>
            <a:ext cx="5905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193832" y="3848102"/>
            <a:ext cx="470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2114550" y="3933824"/>
            <a:ext cx="549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5938838" y="5753101"/>
            <a:ext cx="566739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2838450" y="3305175"/>
            <a:ext cx="19050" cy="2076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952751" y="3305175"/>
            <a:ext cx="47625" cy="2117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52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22475" y="216066"/>
            <a:ext cx="7556313" cy="830356"/>
          </a:xfrm>
        </p:spPr>
        <p:txBody>
          <a:bodyPr/>
          <a:lstStyle/>
          <a:p>
            <a:pPr algn="ctr"/>
            <a:r>
              <a:rPr lang="ar-MA" sz="2800" b="1" spc="50" dirty="0">
                <a:ln w="11430"/>
                <a:solidFill>
                  <a:schemeClr val="tx2">
                    <a:lumMod val="75000"/>
                    <a:lumOff val="25000"/>
                  </a:schemeClr>
                </a:solidFill>
                <a:latin typeface="Book Antiqua" pitchFamily="18" charset="0"/>
              </a:rPr>
              <a:t>النظام التجاري المعتمد في المغرب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428876" y="2714626"/>
            <a:ext cx="3752850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b="1" dirty="0">
                <a:solidFill>
                  <a:schemeClr val="tx2"/>
                </a:solidFill>
              </a:rPr>
              <a:t>المناطق الصناعية الحرة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8877" y="3509963"/>
            <a:ext cx="3752847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أماكن التجهيز الداخلي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81726" y="2714625"/>
            <a:ext cx="3171825" cy="3352800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منطقة التداول الحر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20737" y="1029054"/>
            <a:ext cx="7258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dirty="0"/>
              <a:t> المرحلة الرابعة :</a:t>
            </a: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ar-MA" sz="2000" dirty="0"/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r>
              <a:rPr lang="ar-MA" sz="2000" dirty="0"/>
              <a:t>في عام 2014 ، نظام العام</a:t>
            </a:r>
          </a:p>
          <a:p>
            <a:pPr algn="r" defTabSz="898525" rtl="1">
              <a:lnSpc>
                <a:spcPct val="90000"/>
              </a:lnSpc>
              <a:tabLst>
                <a:tab pos="92075" algn="l"/>
                <a:tab pos="274638" algn="l"/>
              </a:tabLst>
            </a:pP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428875" y="5219701"/>
            <a:ext cx="3752847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المستودعات الجمركية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28876" y="4357688"/>
            <a:ext cx="3752847" cy="84772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المناطق التجارية الحرة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6500" y="2184903"/>
            <a:ext cx="6924674" cy="369636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ar-MA" sz="2000" b="1" dirty="0">
                <a:solidFill>
                  <a:schemeClr val="tx2"/>
                </a:solidFill>
              </a:rPr>
              <a:t>سائر العالم</a:t>
            </a:r>
            <a:endParaRPr lang="fr-FR" sz="2000" b="1" dirty="0">
              <a:solidFill>
                <a:schemeClr val="tx2"/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238375" y="2554540"/>
            <a:ext cx="5529262" cy="3834897"/>
            <a:chOff x="714375" y="2554539"/>
            <a:chExt cx="5529262" cy="3834897"/>
          </a:xfrm>
        </p:grpSpPr>
        <p:cxnSp>
          <p:nvCxnSpPr>
            <p:cNvPr id="14" name="Connecteur droit avec flèche 13"/>
            <p:cNvCxnSpPr/>
            <p:nvPr/>
          </p:nvCxnSpPr>
          <p:spPr>
            <a:xfrm>
              <a:off x="6224587" y="2554539"/>
              <a:ext cx="19050" cy="4648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 flipV="1">
              <a:off x="6105525" y="2554539"/>
              <a:ext cx="0" cy="4648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avec flèche 5"/>
            <p:cNvCxnSpPr/>
            <p:nvPr/>
          </p:nvCxnSpPr>
          <p:spPr>
            <a:xfrm>
              <a:off x="714375" y="3857625"/>
              <a:ext cx="4762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flipH="1" flipV="1">
              <a:off x="714375" y="3943349"/>
              <a:ext cx="409575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>
              <a:off x="3005137" y="2554539"/>
              <a:ext cx="19050" cy="4648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2566987" y="5772151"/>
              <a:ext cx="0" cy="6172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 flipH="1" flipV="1">
              <a:off x="2924175" y="2554539"/>
              <a:ext cx="9525" cy="3886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flipH="1" flipV="1">
              <a:off x="2419354" y="5758782"/>
              <a:ext cx="9526" cy="6172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>
              <a:off x="714375" y="4705350"/>
              <a:ext cx="4762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flipH="1" flipV="1">
              <a:off x="723900" y="4781549"/>
              <a:ext cx="409575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317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98CDDE-A6A6-4119-B9B0-7A20F3E2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MA" dirty="0"/>
              <a:t>ملخص التعديلات الرئيسية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AE1DC92-87EA-437B-A0A5-CEE6665E640F}"/>
              </a:ext>
            </a:extLst>
          </p:cNvPr>
          <p:cNvSpPr txBox="1"/>
          <p:nvPr/>
        </p:nvSpPr>
        <p:spPr>
          <a:xfrm>
            <a:off x="1176867" y="1997838"/>
            <a:ext cx="965199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MA" sz="2800" dirty="0"/>
              <a:t> </a:t>
            </a:r>
            <a:r>
              <a:rPr lang="fr-FR" sz="2800" dirty="0"/>
              <a:t>1. </a:t>
            </a:r>
            <a:r>
              <a:rPr lang="ar-MA" sz="2800" dirty="0"/>
              <a:t>إزالة المحتوى غير المرتبط بشكل خاص بنظام التجارة (على سبيل المثال التمييز بين السلع المحلية والأجنبية، وتعريف الواردات/الصادرات العامة</a:t>
            </a:r>
            <a:r>
              <a:rPr lang="fr-FR" sz="2800" dirty="0"/>
              <a:t>…</a:t>
            </a:r>
            <a:r>
              <a:rPr lang="ar-MA" sz="2800" dirty="0"/>
              <a:t>) . لقد تم نقل هذا إلى فصل الإطار المفاهيمي. </a:t>
            </a:r>
            <a:endParaRPr lang="fr-FR" sz="2800" dirty="0"/>
          </a:p>
          <a:p>
            <a:pPr algn="r" rtl="1"/>
            <a:endParaRPr lang="ar-MA" sz="2800" dirty="0"/>
          </a:p>
          <a:p>
            <a:pPr algn="r" rtl="1"/>
            <a:r>
              <a:rPr lang="ar-MA" sz="2800" dirty="0"/>
              <a:t>2. توصية أكثر وضوحا بأنه إذا لم يكن من الممكن استخدام نظام التجارة العام، فيجب استخدام نظام التجارة الخاص المُوسّع . ينبغي عدم استخدام نظام التجارة الخاص الضيق إلا كملاذ أخير.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29897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99C33-3774-4D13-9B39-8CD7F54C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667" y="4132792"/>
            <a:ext cx="10515600" cy="1325563"/>
          </a:xfrm>
        </p:spPr>
        <p:txBody>
          <a:bodyPr/>
          <a:lstStyle/>
          <a:p>
            <a:pPr algn="ctr"/>
            <a:r>
              <a:rPr lang="ar-MA" dirty="0"/>
              <a:t>مع شكري الخالص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58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7FBDA-841F-4A3F-94CC-E8F544BE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3A04E3-C8E9-425F-90DD-DE2EE0B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/>
              <a:t>البند العمودي 6</a:t>
            </a:r>
            <a:endParaRPr lang="fr-FR" dirty="0"/>
          </a:p>
          <a:p>
            <a:pPr marL="0" indent="0" algn="r" rtl="1">
              <a:buNone/>
            </a:pPr>
            <a:r>
              <a:rPr lang="fr-FR" dirty="0"/>
              <a:t>		</a:t>
            </a:r>
            <a:r>
              <a:rPr lang="ar-MA" dirty="0"/>
              <a:t> نظام التجارة: تحسين التغطية من خلال تطبيق نظام التجارة العام حصريًا</a:t>
            </a:r>
          </a:p>
          <a:p>
            <a:pPr algn="r" rtl="1"/>
            <a:endParaRPr lang="ar-MA" dirty="0"/>
          </a:p>
          <a:p>
            <a:pPr algn="r" rtl="1"/>
            <a:r>
              <a:rPr lang="ar-MA" dirty="0"/>
              <a:t>الهدف هو التوصية بنظام تجارة حصري للحد من التباينات</a:t>
            </a:r>
            <a:r>
              <a:rPr lang="fr-FR" dirty="0"/>
              <a:t> </a:t>
            </a:r>
            <a:r>
              <a:rPr lang="ar-MA" dirty="0"/>
              <a:t>في بيانات التجارة الدولية  ومواءمته مع الحسابات القومية وإحصاءات ميزان المدفوعات.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697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62200" y="1905000"/>
            <a:ext cx="7543800" cy="3276600"/>
          </a:xfrm>
        </p:spPr>
        <p:txBody>
          <a:bodyPr/>
          <a:lstStyle/>
          <a:p>
            <a:r>
              <a:rPr lang="ar-AE" dirty="0"/>
              <a:t>تعريف نطاق إحصاءات التجارة الدولية للبضائع كتسجيل للسلع التي تضيف أو تطرح من رصيد الموارد المادية لبلد ما عن طريق إدخال (الواردات) أو ترك (صادرات) إقليمها الاقتصادي</a:t>
            </a:r>
            <a:br>
              <a:rPr lang="ar-AE" dirty="0"/>
            </a:br>
            <a:br>
              <a:rPr lang="ar-AE" dirty="0"/>
            </a:br>
            <a:r>
              <a:rPr lang="ar-AE" dirty="0"/>
              <a:t>ماذا، كيف، متى، أين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8B3FA-E6B3-4B01-921E-5DB4DB996C9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524000" y="11430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2800" dirty="0"/>
              <a:t>نطاق إحصاءات التجارة الدولية للبضائع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7097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914400"/>
            <a:ext cx="7772400" cy="1752600"/>
          </a:xfrm>
        </p:spPr>
        <p:txBody>
          <a:bodyPr>
            <a:normAutofit fontScale="90000"/>
          </a:bodyPr>
          <a:lstStyle/>
          <a:p>
            <a:br>
              <a:rPr lang="fr-MA" dirty="0"/>
            </a:br>
            <a:r>
              <a:rPr lang="ar-AE" dirty="0"/>
              <a:t>المصطلحات الأساسية:</a:t>
            </a:r>
            <a:br>
              <a:rPr lang="fr-MA" dirty="0"/>
            </a:br>
            <a:r>
              <a:rPr lang="ar-AE" dirty="0"/>
              <a:t>الأقاليم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3429000"/>
          </a:xfrm>
        </p:spPr>
        <p:txBody>
          <a:bodyPr/>
          <a:lstStyle/>
          <a:p>
            <a:r>
              <a:rPr lang="ar-AE" dirty="0">
                <a:solidFill>
                  <a:schemeClr val="accent2"/>
                </a:solidFill>
              </a:rPr>
              <a:t>الإقليم الاقتصادي</a:t>
            </a:r>
            <a:br>
              <a:rPr lang="ar-AE" dirty="0"/>
            </a:br>
            <a:r>
              <a:rPr lang="ar-AE" dirty="0"/>
              <a:t>المنطقة الخاضعة للسيطرة الفعلية لحكومة واحدة</a:t>
            </a:r>
            <a:br>
              <a:rPr lang="ar-AE" dirty="0"/>
            </a:br>
            <a:r>
              <a:rPr lang="ar-AE" dirty="0">
                <a:solidFill>
                  <a:schemeClr val="accent2"/>
                </a:solidFill>
              </a:rPr>
              <a:t>إقليم إحصائي</a:t>
            </a:r>
            <a:br>
              <a:rPr lang="ar-AE" dirty="0"/>
            </a:br>
            <a:r>
              <a:rPr lang="ar-AE" dirty="0"/>
              <a:t>الإقليم الذي يجري فيه تجميع البيانات التجارية</a:t>
            </a:r>
            <a:br>
              <a:rPr lang="ar-AE" dirty="0"/>
            </a:br>
            <a:r>
              <a:rPr lang="ar-AE" dirty="0">
                <a:solidFill>
                  <a:schemeClr val="accent2"/>
                </a:solidFill>
              </a:rPr>
              <a:t>إقليم الجمارك</a:t>
            </a:r>
            <a:br>
              <a:rPr lang="ar-AE" dirty="0"/>
            </a:br>
            <a:r>
              <a:rPr lang="ar-AE" dirty="0"/>
              <a:t>الإقليم الذي ينطبق فيه قانون الجمارك لدولة ما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8B3FA-E6B3-4B01-921E-5DB4DB996C9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54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9694D-F5A1-4D79-A8B3-902249BB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2400" i="1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المعايير الحالية: الفصل الثاني: نظام التجارة</a:t>
            </a:r>
            <a:endParaRPr lang="fr-FR" sz="2400" i="1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D3308A-76CC-423B-9158-1C25CAE68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1387157"/>
            <a:ext cx="525272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2075" tIns="46038" rIns="92075" bIns="46038" rtlCol="0" anchor="ctr">
            <a:normAutofit/>
          </a:bodyPr>
          <a:lstStyle>
            <a:lvl1pPr marL="762000" indent="-762000" algn="l" defTabSz="914400" rtl="0" eaLnBrk="0" latinLnBrk="0" hangingPunct="0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2A682D-A117-4D26-AF3B-8E61B954A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25" y="1387157"/>
            <a:ext cx="9962107" cy="328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05000"/>
              </a:lnSpc>
              <a:spcBef>
                <a:spcPct val="50000"/>
              </a:spcBef>
              <a:buFontTx/>
              <a:buAutoNum type="arabicParenR"/>
            </a:pPr>
            <a:r>
              <a:rPr lang="ar-MA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يبدأ الفصل باستعراض عام للمفاهيم الأساسية:</a:t>
            </a:r>
          </a:p>
          <a:p>
            <a:pPr algn="r" rtl="1" eaLnBrk="1" hangingPunct="1">
              <a:lnSpc>
                <a:spcPct val="105000"/>
              </a:lnSpc>
              <a:spcBef>
                <a:spcPct val="50000"/>
              </a:spcBef>
              <a:buFontTx/>
              <a:buAutoNum type="arabicParenR"/>
            </a:pPr>
            <a:r>
              <a:rPr lang="ar-MA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المنطقة الإحصائية، المنطقة الجمركية...</a:t>
            </a:r>
          </a:p>
          <a:p>
            <a:pPr algn="r" rtl="1" eaLnBrk="1" hangingPunct="1">
              <a:lnSpc>
                <a:spcPct val="105000"/>
              </a:lnSpc>
              <a:spcBef>
                <a:spcPct val="50000"/>
              </a:spcBef>
              <a:buFontTx/>
              <a:buAutoNum type="arabicParenR"/>
            </a:pPr>
            <a:r>
              <a:rPr lang="ar-MA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التركيز على نظام التجارة العام:</a:t>
            </a:r>
          </a:p>
          <a:p>
            <a:pPr algn="r" rtl="1" eaLnBrk="1" hangingPunct="1">
              <a:lnSpc>
                <a:spcPct val="105000"/>
              </a:lnSpc>
              <a:spcBef>
                <a:spcPct val="50000"/>
              </a:spcBef>
              <a:buFontTx/>
              <a:buAutoNum type="arabicParenR"/>
            </a:pPr>
            <a:r>
              <a:rPr lang="ar-MA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يُعرّف بوضوح عمليات إعادة الاستيراد وإعادة التصدير، ويُوصى بتحديد كلٍّ منهما على حدة (يجب أن تُدرج معلومات الإجراءات الجمركية المطبقة ضمن مجموعة البيانات).</a:t>
            </a:r>
          </a:p>
          <a:p>
            <a:pPr algn="r" rtl="1" eaLnBrk="1" hangingPunct="1">
              <a:lnSpc>
                <a:spcPct val="105000"/>
              </a:lnSpc>
              <a:spcBef>
                <a:spcPct val="50000"/>
              </a:spcBef>
              <a:buFontTx/>
              <a:buAutoNum type="arabicParenR"/>
            </a:pPr>
            <a:r>
              <a:rPr lang="ar-MA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يُشرح أيضًا قيود نظام التجارة الخاص.</a:t>
            </a:r>
            <a:endParaRPr lang="en-GB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1ADBDC-7211-49A1-B318-FF7C92A90246}"/>
              </a:ext>
            </a:extLst>
          </p:cNvPr>
          <p:cNvSpPr/>
          <p:nvPr/>
        </p:nvSpPr>
        <p:spPr>
          <a:xfrm>
            <a:off x="838200" y="4670833"/>
            <a:ext cx="10246361" cy="1608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MA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تتيح توصيات نظام التجارة الحالي إمكانية اعتماد أحد الأنظمة الثلاثة: النظام الخاص الضيق، والنظام الموسع، والنظام العام (</a:t>
            </a:r>
            <a:r>
              <a:rPr lang="en-CA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IMTS2010، </a:t>
            </a:r>
            <a:r>
              <a:rPr lang="ar-MA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الفصل الثاني). ويُعد هذا أحد المصادر الرئيسية للتباينات في إحصاءات التجارة الدولية بين الشركاء أو الدول.</a:t>
            </a:r>
            <a:endParaRPr lang="fr-FR" sz="2000" i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MA" sz="2000" i="1" dirty="0">
                <a:latin typeface="Times New Roman" panose="02020603050405020304" pitchFamily="18" charset="0"/>
                <a:cs typeface="Arial" panose="020B0604020202020204" pitchFamily="34" charset="0"/>
              </a:rPr>
              <a:t>توصي </a:t>
            </a:r>
            <a:r>
              <a:rPr lang="fr-FR" sz="2000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400" i="1" dirty="0">
                <a:latin typeface="Times New Roman" panose="02020603050405020304" pitchFamily="18" charset="0"/>
                <a:cs typeface="Arial" panose="020B0604020202020204" pitchFamily="34" charset="0"/>
              </a:rPr>
              <a:t>IMTS 2010 </a:t>
            </a:r>
            <a:r>
              <a:rPr lang="ar-MA" sz="2000" i="1" dirty="0">
                <a:latin typeface="Times New Roman" panose="02020603050405020304" pitchFamily="18" charset="0"/>
                <a:cs typeface="Arial" panose="020B0604020202020204" pitchFamily="34" charset="0"/>
              </a:rPr>
              <a:t>باستخدام نظام التجارة العام ولكنها تعترف أيضًا بنظام التجارة الخاص</a:t>
            </a:r>
            <a:r>
              <a:rPr lang="ar-MA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060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9A9133-0EBD-4C83-8B9E-AD74CA22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74F91-3117-4F35-99A6-2F501BD2E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MA" dirty="0"/>
              <a:t>يُستخدم تعريف ضيق لنظام التجارة الخاص عندما يقتصر الإقليم الإحصائي على منطقة التداول الحر.</a:t>
            </a:r>
          </a:p>
          <a:p>
            <a:pPr algn="r" rtl="1"/>
            <a:endParaRPr lang="ar-MA" dirty="0"/>
          </a:p>
          <a:p>
            <a:pPr algn="r" rtl="1"/>
            <a:r>
              <a:rPr lang="ar-MA" dirty="0"/>
              <a:t>يُستخدم تعريف مُوسّع لنظام التجارة الخاص عندما يشمل نظام إحصاءات التجارة الدولية للبضائع ما يلي:</a:t>
            </a:r>
          </a:p>
          <a:p>
            <a:pPr algn="r" rtl="1"/>
            <a:r>
              <a:rPr lang="ar-MA" dirty="0"/>
              <a:t>السلع التي تدخل بلدًا ما </a:t>
            </a:r>
            <a:r>
              <a:rPr lang="ar-MA" sz="2800" dirty="0"/>
              <a:t>التجهيز الداخلي</a:t>
            </a:r>
            <a:r>
              <a:rPr lang="ar-MA" dirty="0"/>
              <a:t>، أو التي تخرج منه بعد ذلك.</a:t>
            </a:r>
          </a:p>
          <a:p>
            <a:pPr algn="r" rtl="1"/>
            <a:r>
              <a:rPr lang="ar-MA" dirty="0"/>
              <a:t>السلع التي تدخل منطقة صناعية حرة أو تخرج منها.</a:t>
            </a:r>
          </a:p>
          <a:p>
            <a:pPr algn="r" rtl="1"/>
            <a:endParaRPr lang="ar-MA" dirty="0"/>
          </a:p>
          <a:p>
            <a:pPr algn="r" rtl="1"/>
            <a:r>
              <a:rPr lang="ar-MA" dirty="0"/>
              <a:t>عمليًا، تُطبّق الدول تعريفات مُختلفة لنظام التجارة الخاصة بناءً على اختيار أجزاء الإقليم الاقتصادي المُشمولة.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041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7714C-8387-4B58-B684-D8430122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110"/>
            <a:ext cx="10515600" cy="629077"/>
          </a:xfrm>
        </p:spPr>
        <p:txBody>
          <a:bodyPr>
            <a:normAutofit fontScale="90000"/>
          </a:bodyPr>
          <a:lstStyle/>
          <a:p>
            <a:pPr algn="r" rtl="1"/>
            <a:r>
              <a:rPr lang="ar-MA" dirty="0"/>
              <a:t>إشكالية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78D9B-C713-48A7-8E53-B4D6633E7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3193"/>
            <a:ext cx="10515600" cy="3355473"/>
          </a:xfrm>
        </p:spPr>
        <p:txBody>
          <a:bodyPr>
            <a:normAutofit/>
          </a:bodyPr>
          <a:lstStyle/>
          <a:p>
            <a:pPr algn="r" rtl="1"/>
            <a:r>
              <a:rPr lang="ar-MA" dirty="0"/>
              <a:t>المشكلة على الرغم من أن نظام التجارة العام مثالي من الناحية النظرية، إلا أن عددًا من الدول لا تزال تستخدم نظام التجارة الخاص بسبب التحديات العملية والاحتياجات صناع القرار.</a:t>
            </a:r>
            <a:endParaRPr lang="fr-FR" dirty="0"/>
          </a:p>
          <a:p>
            <a:pPr algn="r" rtl="1"/>
            <a:r>
              <a:rPr lang="ar-MA" dirty="0"/>
              <a:t>نتائج مسح </a:t>
            </a:r>
            <a:r>
              <a:rPr lang="fr-FR" dirty="0"/>
              <a:t>NCDP </a:t>
            </a:r>
            <a:r>
              <a:rPr lang="ar-MA" dirty="0"/>
              <a:t>لعام 2016 المتعلق بأنظمة التجارة</a:t>
            </a:r>
            <a:r>
              <a:rPr lang="fr-FR" dirty="0"/>
              <a:t> </a:t>
            </a:r>
            <a:r>
              <a:rPr lang="ar-MA" dirty="0"/>
              <a:t>اي ممارسات التجميع والنشر الوطنية</a:t>
            </a:r>
            <a:endParaRPr lang="fr-FR" dirty="0"/>
          </a:p>
          <a:p>
            <a:pPr marL="0" indent="0" algn="ctr" rtl="1">
              <a:buNone/>
            </a:pPr>
            <a:r>
              <a:rPr lang="fr-FR" sz="1800" b="1" dirty="0">
                <a:effectLst/>
              </a:rPr>
              <a:t>National Compilation and </a:t>
            </a:r>
            <a:r>
              <a:rPr lang="fr-FR" sz="1800" b="1" dirty="0" err="1">
                <a:effectLst/>
              </a:rPr>
              <a:t>Dissemination</a:t>
            </a:r>
            <a:r>
              <a:rPr lang="fr-FR" sz="1800" b="1" dirty="0">
                <a:effectLst/>
              </a:rPr>
              <a:t> Practices (NCDP) </a:t>
            </a:r>
            <a:r>
              <a:rPr lang="fr-FR" sz="1800" b="1" dirty="0" err="1">
                <a:effectLst/>
              </a:rPr>
              <a:t>survey</a:t>
            </a:r>
            <a:endParaRPr lang="fr-FR" sz="1800" b="1" dirty="0">
              <a:effectLst/>
            </a:endParaRPr>
          </a:p>
          <a:p>
            <a:pPr algn="r" rtl="1"/>
            <a:endParaRPr lang="fr-FR" dirty="0"/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42751D0-98A1-46E4-9185-D68281DB5CF2}"/>
              </a:ext>
            </a:extLst>
          </p:cNvPr>
          <p:cNvGrpSpPr/>
          <p:nvPr/>
        </p:nvGrpSpPr>
        <p:grpSpPr>
          <a:xfrm>
            <a:off x="453855" y="3429000"/>
            <a:ext cx="9747290" cy="2118159"/>
            <a:chOff x="292989" y="4037108"/>
            <a:chExt cx="9747290" cy="2118159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0D17960D-480D-450B-9154-9CF8F1AE0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1720" y="4037108"/>
              <a:ext cx="7888559" cy="2118159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FDE8347-259E-4B70-8E42-C27ADB20795E}"/>
                </a:ext>
              </a:extLst>
            </p:cNvPr>
            <p:cNvSpPr txBox="1"/>
            <p:nvPr/>
          </p:nvSpPr>
          <p:spPr>
            <a:xfrm>
              <a:off x="491660" y="4590534"/>
              <a:ext cx="157420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ar-MA" dirty="0"/>
                <a:t>الإقليم الإحصائي</a:t>
              </a:r>
              <a:endParaRPr lang="fr-FR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F0F2C75-88BA-446C-8F83-67B80B6D6D9E}"/>
                </a:ext>
              </a:extLst>
            </p:cNvPr>
            <p:cNvSpPr txBox="1"/>
            <p:nvPr/>
          </p:nvSpPr>
          <p:spPr>
            <a:xfrm>
              <a:off x="491660" y="4959866"/>
              <a:ext cx="16171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ar-MA" dirty="0"/>
                <a:t>نظام التجارة العام </a:t>
              </a:r>
              <a:endParaRPr lang="fr-FR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BF021F2A-8E04-4516-91C7-9CAAF71F65FF}"/>
                </a:ext>
              </a:extLst>
            </p:cNvPr>
            <p:cNvSpPr txBox="1"/>
            <p:nvPr/>
          </p:nvSpPr>
          <p:spPr>
            <a:xfrm>
              <a:off x="292989" y="5310247"/>
              <a:ext cx="183726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ar-MA" dirty="0"/>
                <a:t>نظام التجارة الخاص 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31165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C8CB0-0F61-44C2-B063-0E25B727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079FA0-C8BC-416D-89DE-AFF9B02FB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66" y="1825625"/>
            <a:ext cx="4741333" cy="4351338"/>
          </a:xfrm>
        </p:spPr>
        <p:txBody>
          <a:bodyPr/>
          <a:lstStyle/>
          <a:p>
            <a:pPr algn="r" rtl="1"/>
            <a:r>
              <a:rPr lang="ar-MA" dirty="0"/>
              <a:t>ويشكل استخدام التعريف الضيق لنظام التجارة الخاص أحد المصادر الرئيسية للتناقضات في إحصاءات التجارة الدولية بين الشركاء.</a:t>
            </a:r>
            <a:endParaRPr lang="fr-FR" dirty="0"/>
          </a:p>
          <a:p>
            <a:pPr algn="r" rtl="1"/>
            <a:r>
              <a:rPr lang="ar-MA" dirty="0"/>
              <a:t>وتوصلت التحليلات التي أجراها فريق العمل إلى أنه عند استخدام التعريف المُوسّع لنظام التجارة الخاص فإن التناقض مع البيانات المجمعة على أساس نظام التجارة العام يكون هامشيا.</a:t>
            </a:r>
            <a:endParaRPr lang="fr-FR" dirty="0"/>
          </a:p>
          <a:p>
            <a:pPr algn="r" rtl="1"/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B003B12-0D9E-4650-97B1-649B2C11B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080" y="1954225"/>
            <a:ext cx="6174239" cy="37877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46EC37D-5107-443B-8C29-E19049825343}"/>
              </a:ext>
            </a:extLst>
          </p:cNvPr>
          <p:cNvSpPr txBox="1"/>
          <p:nvPr/>
        </p:nvSpPr>
        <p:spPr>
          <a:xfrm>
            <a:off x="516466" y="58208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MA" dirty="0">
                <a:solidFill>
                  <a:schemeClr val="accent1"/>
                </a:solidFill>
              </a:rPr>
              <a:t>ألمانيا تعتمد النظام العام وتنشر النظام الخاص والعام؛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6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092292-472D-4942-B1A0-E72F958B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MA" dirty="0"/>
              <a:t>المغرب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D02305F-645A-4C07-A97B-23F2800C10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5604" y="1817650"/>
          <a:ext cx="5670396" cy="332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41FBBBDB-CD0B-4A39-AA91-D580E8119C2E}"/>
              </a:ext>
            </a:extLst>
          </p:cNvPr>
          <p:cNvGraphicFramePr>
            <a:graphicFrameLocks/>
          </p:cNvGraphicFramePr>
          <p:nvPr/>
        </p:nvGraphicFramePr>
        <p:xfrm>
          <a:off x="6096000" y="1817650"/>
          <a:ext cx="5019675" cy="332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03D1A58-F665-46DE-951F-8E739C1A0392}"/>
              </a:ext>
            </a:extLst>
          </p:cNvPr>
          <p:cNvSpPr/>
          <p:nvPr/>
        </p:nvSpPr>
        <p:spPr>
          <a:xfrm>
            <a:off x="2927602" y="2798285"/>
            <a:ext cx="1469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rgbClr val="C00000"/>
                </a:solidFill>
              </a:rPr>
              <a:t>Average</a:t>
            </a:r>
            <a:r>
              <a:rPr lang="fr-FR" b="1" dirty="0">
                <a:solidFill>
                  <a:srgbClr val="C00000"/>
                </a:solidFill>
              </a:rPr>
              <a:t> 1.1%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35991A3-DC81-4C5F-854D-608897662CCB}"/>
              </a:ext>
            </a:extLst>
          </p:cNvPr>
          <p:cNvSpPr txBox="1"/>
          <p:nvPr/>
        </p:nvSpPr>
        <p:spPr>
          <a:xfrm>
            <a:off x="1058333" y="56742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MA" dirty="0"/>
              <a:t>ينشر فقط</a:t>
            </a:r>
            <a:r>
              <a:rPr lang="fr-FR" dirty="0"/>
              <a:t> </a:t>
            </a:r>
            <a:r>
              <a:rPr lang="ar-MA" dirty="0"/>
              <a:t>البيانات المجمعة على أساس النظام العام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560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12D6CB-2EB2-4DA6-A71A-3E0A69AF9ADD}"/>
</file>

<file path=customXml/itemProps2.xml><?xml version="1.0" encoding="utf-8"?>
<ds:datastoreItem xmlns:ds="http://schemas.openxmlformats.org/officeDocument/2006/customXml" ds:itemID="{B2B3FB34-8310-4C57-A6AF-58D2721862F5}"/>
</file>

<file path=customXml/itemProps3.xml><?xml version="1.0" encoding="utf-8"?>
<ds:datastoreItem xmlns:ds="http://schemas.openxmlformats.org/officeDocument/2006/customXml" ds:itemID="{142F1FB0-8D8F-497C-9F49-3DAB4631FCC5}"/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824</Words>
  <Application>Microsoft Office PowerPoint</Application>
  <PresentationFormat>Grand écran</PresentationFormat>
  <Paragraphs>102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Times New Roman</vt:lpstr>
      <vt:lpstr>Wingdings</vt:lpstr>
      <vt:lpstr>Thème Office</vt:lpstr>
      <vt:lpstr>نظام التجارة</vt:lpstr>
      <vt:lpstr>Présentation PowerPoint</vt:lpstr>
      <vt:lpstr>Présentation PowerPoint</vt:lpstr>
      <vt:lpstr> المصطلحات الأساسية: الأقاليم</vt:lpstr>
      <vt:lpstr>المعايير الحالية: الفصل الثاني: نظام التجارة</vt:lpstr>
      <vt:lpstr>Présentation PowerPoint</vt:lpstr>
      <vt:lpstr>إشكالية</vt:lpstr>
      <vt:lpstr>Présentation PowerPoint</vt:lpstr>
      <vt:lpstr>المغرب</vt:lpstr>
      <vt:lpstr>Présentation PowerPoint</vt:lpstr>
      <vt:lpstr>نطاق ووقت التسجيل  </vt:lpstr>
      <vt:lpstr>النظام التجاري المعتمد في المغرب</vt:lpstr>
      <vt:lpstr>النظام التجاري المعتمد في المغرب</vt:lpstr>
      <vt:lpstr>النظام التجاري المعتمد في المغرب</vt:lpstr>
      <vt:lpstr>النظام التجاري المعتمد في المغرب</vt:lpstr>
      <vt:lpstr>ملخص التعديلات الرئيسية</vt:lpstr>
      <vt:lpstr>مع شكري الخالص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التجارة</dc:title>
  <dc:creator>OULJOUR Houssein</dc:creator>
  <cp:lastModifiedBy>OULJOUR Houssein</cp:lastModifiedBy>
  <cp:revision>12</cp:revision>
  <dcterms:created xsi:type="dcterms:W3CDTF">2025-04-09T22:11:09Z</dcterms:created>
  <dcterms:modified xsi:type="dcterms:W3CDTF">2025-04-10T23:12:16Z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</Properties>
</file>